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5" r:id="rId2"/>
    <p:sldId id="502" r:id="rId3"/>
    <p:sldId id="458" r:id="rId4"/>
    <p:sldId id="438" r:id="rId5"/>
    <p:sldId id="464" r:id="rId6"/>
    <p:sldId id="504" r:id="rId7"/>
    <p:sldId id="513" r:id="rId8"/>
    <p:sldId id="505" r:id="rId9"/>
    <p:sldId id="439" r:id="rId10"/>
    <p:sldId id="507" r:id="rId11"/>
    <p:sldId id="506" r:id="rId12"/>
    <p:sldId id="454" r:id="rId13"/>
    <p:sldId id="456" r:id="rId14"/>
    <p:sldId id="453" r:id="rId15"/>
    <p:sldId id="512" r:id="rId16"/>
    <p:sldId id="484" r:id="rId17"/>
    <p:sldId id="440" r:id="rId18"/>
    <p:sldId id="441" r:id="rId19"/>
    <p:sldId id="508" r:id="rId20"/>
    <p:sldId id="509" r:id="rId21"/>
    <p:sldId id="468" r:id="rId22"/>
    <p:sldId id="510" r:id="rId23"/>
    <p:sldId id="442" r:id="rId24"/>
    <p:sldId id="457" r:id="rId25"/>
    <p:sldId id="45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CA5C0E"/>
    <a:srgbClr val="009EC0"/>
    <a:srgbClr val="01B902"/>
    <a:srgbClr val="06C200"/>
    <a:srgbClr val="01FF3B"/>
    <a:srgbClr val="238BF3"/>
    <a:srgbClr val="0867BC"/>
    <a:srgbClr val="870000"/>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13"/>
    <p:restoredTop sz="94606"/>
  </p:normalViewPr>
  <p:slideViewPr>
    <p:cSldViewPr>
      <p:cViewPr>
        <p:scale>
          <a:sx n="85" d="100"/>
          <a:sy n="85" d="100"/>
        </p:scale>
        <p:origin x="144" y="13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11/3/20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887783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25</a:t>
            </a:fld>
            <a:endParaRPr lang="en-US"/>
          </a:p>
        </p:txBody>
      </p:sp>
    </p:spTree>
    <p:extLst>
      <p:ext uri="{BB962C8B-B14F-4D97-AF65-F5344CB8AC3E}">
        <p14:creationId xmlns:p14="http://schemas.microsoft.com/office/powerpoint/2010/main" val="282412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66546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72847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11/3/20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130425"/>
            <a:ext cx="6096000" cy="917575"/>
          </a:xfrm>
          <a:solidFill>
            <a:schemeClr val="bg1"/>
          </a:solidFill>
        </p:spPr>
        <p:txBody>
          <a:bodyPr/>
          <a:lstStyle/>
          <a:p>
            <a:pPr algn="l"/>
            <a:r>
              <a:rPr lang="en-US" dirty="0"/>
              <a:t>APOLOGETICS</a:t>
            </a:r>
          </a:p>
        </p:txBody>
      </p:sp>
      <p:sp>
        <p:nvSpPr>
          <p:cNvPr id="3" name="Subtitle 2"/>
          <p:cNvSpPr>
            <a:spLocks noGrp="1"/>
          </p:cNvSpPr>
          <p:nvPr>
            <p:ph type="subTitle" idx="1"/>
          </p:nvPr>
        </p:nvSpPr>
        <p:spPr>
          <a:xfrm>
            <a:off x="3045372" y="3276599"/>
            <a:ext cx="6096000" cy="685801"/>
          </a:xfrm>
          <a:solidFill>
            <a:schemeClr val="bg1"/>
          </a:solidFill>
        </p:spPr>
        <p:txBody>
          <a:bodyPr tIns="0" bIns="0" anchor="ctr">
            <a:normAutofit/>
          </a:bodyPr>
          <a:lstStyle/>
          <a:p>
            <a:pPr algn="l"/>
            <a:r>
              <a:rPr lang="en-US" sz="4000" dirty="0"/>
              <a:t>IN ONE LESSON</a:t>
            </a:r>
          </a:p>
        </p:txBody>
      </p:sp>
      <p:grpSp>
        <p:nvGrpSpPr>
          <p:cNvPr id="5" name="Group 4">
            <a:extLst>
              <a:ext uri="{FF2B5EF4-FFF2-40B4-BE49-F238E27FC236}">
                <a16:creationId xmlns:a16="http://schemas.microsoft.com/office/drawing/2014/main" id="{43F22169-13AA-8440-B3C8-72C2711974BC}"/>
              </a:ext>
            </a:extLst>
          </p:cNvPr>
          <p:cNvGrpSpPr/>
          <p:nvPr/>
        </p:nvGrpSpPr>
        <p:grpSpPr>
          <a:xfrm>
            <a:off x="3276600" y="4038600"/>
            <a:ext cx="1169350" cy="846286"/>
            <a:chOff x="3214537" y="3877969"/>
            <a:chExt cx="1169350" cy="846286"/>
          </a:xfrm>
        </p:grpSpPr>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a:extLst>
              <a:ext uri="{FF2B5EF4-FFF2-40B4-BE49-F238E27FC236}">
                <a16:creationId xmlns:a16="http://schemas.microsoft.com/office/drawing/2014/main" id="{89C892F9-E90B-8443-8DA3-A0A4CBA13206}"/>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12" name="Subtitle 2">
            <a:extLst>
              <a:ext uri="{FF2B5EF4-FFF2-40B4-BE49-F238E27FC236}">
                <a16:creationId xmlns:a16="http://schemas.microsoft.com/office/drawing/2014/main" id="{83BC5CCA-5BCD-AF42-8147-9BA35715C0FE}"/>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9</a:t>
            </a:r>
            <a:br>
              <a:rPr lang="en-US" sz="7700" dirty="0"/>
            </a:br>
            <a:endParaRPr lang="en-US" sz="500" dirty="0"/>
          </a:p>
          <a:p>
            <a:pPr algn="l"/>
            <a:r>
              <a:rPr lang="en-US" sz="3700" dirty="0"/>
              <a:t>How Not to Start a Religion</a:t>
            </a:r>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186" b="1518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954655"/>
          </a:xfrm>
          <a:prstGeom prst="rect">
            <a:avLst/>
          </a:prstGeom>
          <a:noFill/>
        </p:spPr>
        <p:txBody>
          <a:bodyPr wrap="square" rtlCol="0">
            <a:spAutoFit/>
          </a:bodyPr>
          <a:lstStyle/>
          <a:p>
            <a:r>
              <a:rPr lang="en-US" sz="3100" dirty="0"/>
              <a:t>“﻿﻿all men ought to </a:t>
            </a:r>
            <a:r>
              <a:rPr lang="en-US" sz="3100" b="1" dirty="0">
                <a:highlight>
                  <a:srgbClr val="C00002"/>
                </a:highlight>
              </a:rPr>
              <a:t>live according to the customs of their country</a:t>
            </a:r>
            <a:r>
              <a:rPr lang="en-US" sz="3100" dirty="0"/>
              <a:t>, and are not to be blamed for so doing.”</a:t>
            </a:r>
            <a:endParaRPr lang="en-US" sz="3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CELSUS</a:t>
            </a:r>
          </a:p>
          <a:p>
            <a:r>
              <a:rPr lang="en-US" sz="2000" i="1" dirty="0">
                <a:solidFill>
                  <a:schemeClr val="tx1"/>
                </a:solidFill>
              </a:rPr>
              <a:t>The Fragments of </a:t>
            </a:r>
            <a:r>
              <a:rPr lang="en-US" sz="2000" i="1" dirty="0" err="1">
                <a:solidFill>
                  <a:schemeClr val="tx1"/>
                </a:solidFill>
              </a:rPr>
              <a:t>Celsus</a:t>
            </a:r>
            <a:r>
              <a:rPr lang="en-US" sz="2000" i="1" dirty="0">
                <a:solidFill>
                  <a:schemeClr val="tx1"/>
                </a:solidFill>
              </a:rPr>
              <a:t> (page 26)</a:t>
            </a:r>
            <a:endParaRPr lang="en-US" sz="900" i="1" dirty="0">
              <a:solidFill>
                <a:schemeClr val="tx1"/>
              </a:solidFill>
            </a:endParaRPr>
          </a:p>
        </p:txBody>
      </p:sp>
    </p:spTree>
    <p:extLst>
      <p:ext uri="{BB962C8B-B14F-4D97-AF65-F5344CB8AC3E}">
        <p14:creationId xmlns:p14="http://schemas.microsoft.com/office/powerpoint/2010/main" val="119221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186" b="1518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539430"/>
          </a:xfrm>
          <a:prstGeom prst="rect">
            <a:avLst/>
          </a:prstGeom>
          <a:noFill/>
        </p:spPr>
        <p:txBody>
          <a:bodyPr wrap="square" rtlCol="0">
            <a:spAutoFit/>
          </a:bodyPr>
          <a:lstStyle/>
          <a:p>
            <a:r>
              <a:rPr lang="en-US" sz="3100" dirty="0"/>
              <a:t>“﻿﻿they prove that they have only the will and the power to win over the foolish, the ignoble, slaves, women, and children.”</a:t>
            </a:r>
            <a:endParaRPr lang="en-US" sz="3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CELSUS</a:t>
            </a:r>
          </a:p>
          <a:p>
            <a:r>
              <a:rPr lang="en-US" sz="2000" i="1" dirty="0">
                <a:solidFill>
                  <a:schemeClr val="tx1"/>
                </a:solidFill>
              </a:rPr>
              <a:t>The Fragments of </a:t>
            </a:r>
            <a:r>
              <a:rPr lang="en-US" sz="2000" i="1" dirty="0" err="1">
                <a:solidFill>
                  <a:schemeClr val="tx1"/>
                </a:solidFill>
              </a:rPr>
              <a:t>Celsus</a:t>
            </a:r>
            <a:r>
              <a:rPr lang="en-US" sz="2000" i="1" dirty="0">
                <a:solidFill>
                  <a:schemeClr val="tx1"/>
                </a:solidFill>
              </a:rPr>
              <a:t> (page 15)</a:t>
            </a:r>
            <a:endParaRPr lang="en-US" sz="900" i="1" dirty="0">
              <a:solidFill>
                <a:schemeClr val="tx1"/>
              </a:solidFill>
            </a:endParaRPr>
          </a:p>
        </p:txBody>
      </p:sp>
    </p:spTree>
    <p:extLst>
      <p:ext uri="{BB962C8B-B14F-4D97-AF65-F5344CB8AC3E}">
        <p14:creationId xmlns:p14="http://schemas.microsoft.com/office/powerpoint/2010/main" val="9417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39" t="-1813" r="-8439" b="26357"/>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1815882"/>
          </a:xfrm>
          <a:prstGeom prst="rect">
            <a:avLst/>
          </a:prstGeom>
          <a:noFill/>
        </p:spPr>
        <p:txBody>
          <a:bodyPr wrap="square" rtlCol="0">
            <a:spAutoFit/>
          </a:bodyPr>
          <a:lstStyle/>
          <a:p>
            <a:r>
              <a:rPr lang="en-US" sz="2800" dirty="0"/>
              <a:t>“</a:t>
            </a:r>
            <a:r>
              <a:rPr lang="en-US" sz="2800" b="1" dirty="0">
                <a:highlight>
                  <a:srgbClr val="C00002"/>
                </a:highlight>
              </a:rPr>
              <a:t>2/3</a:t>
            </a:r>
            <a:r>
              <a:rPr lang="en-US" sz="2800" dirty="0"/>
              <a:t> of the Christianity community during the second-century was made up of women.”</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RODNEY W. STARK</a:t>
            </a:r>
            <a:br>
              <a:rPr lang="en-US" sz="2000" b="1" dirty="0">
                <a:solidFill>
                  <a:schemeClr val="tx1"/>
                </a:solidFill>
              </a:rPr>
            </a:br>
            <a:r>
              <a:rPr lang="en-US" sz="2000" i="1" dirty="0">
                <a:solidFill>
                  <a:schemeClr val="tx1"/>
                </a:solidFill>
              </a:rPr>
              <a:t>Sociology of Religion, Volume 56, Issue 3, Fall 1995, Pages 229–244</a:t>
            </a:r>
            <a:br>
              <a:rPr lang="en-US" sz="2000" i="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423808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39" t="-1813" r="-8439" b="26357"/>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“This is the exact opposite of the ratio in the broader Greco-Roman world where women only made up about </a:t>
            </a:r>
            <a:r>
              <a:rPr lang="en-US" sz="2800" b="1" dirty="0">
                <a:highlight>
                  <a:srgbClr val="C00002"/>
                </a:highlight>
              </a:rPr>
              <a:t>1/3</a:t>
            </a:r>
            <a:r>
              <a:rPr lang="en-US" sz="2800" dirty="0"/>
              <a:t> of the population.”</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RODNEY W. STARK</a:t>
            </a:r>
            <a:br>
              <a:rPr lang="en-US" sz="2000" b="1" dirty="0">
                <a:solidFill>
                  <a:schemeClr val="tx1"/>
                </a:solidFill>
              </a:rPr>
            </a:br>
            <a:r>
              <a:rPr lang="en-US" sz="2000" i="1" dirty="0">
                <a:solidFill>
                  <a:schemeClr val="tx1"/>
                </a:solidFill>
              </a:rPr>
              <a:t>Sociology of Religion, Volume 56, Issue 3, Fall 1995, Pages 229–244</a:t>
            </a:r>
            <a:br>
              <a:rPr lang="en-US" sz="2000" i="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338063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78" r="23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“In short, if early Christianity was a bad place for women, then apparently </a:t>
            </a:r>
            <a:r>
              <a:rPr lang="en-US" sz="2800" b="1" dirty="0">
                <a:highlight>
                  <a:srgbClr val="C00002"/>
                </a:highlight>
              </a:rPr>
              <a:t>all the women who joined the movement never got the memo</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MICHAEL J. KRUGER</a:t>
            </a:r>
            <a:br>
              <a:rPr lang="en-US" sz="2000" b="1" dirty="0">
                <a:solidFill>
                  <a:schemeClr val="tx1"/>
                </a:solidFill>
              </a:rPr>
            </a:br>
            <a:r>
              <a:rPr lang="en-US" sz="2000" i="1" dirty="0">
                <a:solidFill>
                  <a:schemeClr val="tx1"/>
                </a:solidFill>
              </a:rPr>
              <a:t>How Early Christianity was Mocked for Welcoming Women</a:t>
            </a:r>
            <a:br>
              <a:rPr lang="en-US" sz="2000" i="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246616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5638800"/>
          </a:xfrm>
        </p:spPr>
        <p:txBody>
          <a:bodyPr anchor="b" anchorCtr="0">
            <a:noAutofit/>
          </a:bodyPr>
          <a:lstStyle/>
          <a:p>
            <a:pPr>
              <a:tabLst>
                <a:tab pos="91440" algn="l"/>
              </a:tabLst>
            </a:pPr>
            <a:r>
              <a:rPr lang="en-US" sz="1950" dirty="0"/>
              <a:t>“I commend to you our sister </a:t>
            </a:r>
            <a:r>
              <a:rPr lang="en-US" sz="1950" b="1" dirty="0">
                <a:highlight>
                  <a:srgbClr val="C00002"/>
                </a:highlight>
              </a:rPr>
              <a:t>Phoebe</a:t>
            </a:r>
            <a:r>
              <a:rPr lang="en-US" sz="1950" dirty="0"/>
              <a:t>, a servant of the church in </a:t>
            </a:r>
            <a:r>
              <a:rPr lang="en-US" sz="1950" dirty="0" err="1"/>
              <a:t>Cenchrea</a:t>
            </a:r>
            <a:r>
              <a:rPr lang="en-US" sz="1950" dirty="0"/>
              <a:t>. Welcome her in the Lord in a manner worthy of the saints, and assist her with anything she may need from you. For she has been a great help to many people, including me. Greet </a:t>
            </a:r>
            <a:r>
              <a:rPr lang="en-US" sz="1950" b="1" dirty="0">
                <a:highlight>
                  <a:srgbClr val="C00002"/>
                </a:highlight>
              </a:rPr>
              <a:t>Prisca</a:t>
            </a:r>
            <a:r>
              <a:rPr lang="en-US" sz="1950" dirty="0"/>
              <a:t> and Aquila, my fellow workers in Christ Jesus, who have risked their lives for me. Not only I but all the churches of the Gentiles are grateful to them. Greet also the church that meets at their house. Greet my beloved </a:t>
            </a:r>
            <a:r>
              <a:rPr lang="en-US" sz="1950" dirty="0" err="1"/>
              <a:t>Epenetus</a:t>
            </a:r>
            <a:r>
              <a:rPr lang="en-US" sz="1950" dirty="0"/>
              <a:t>, who was the first convert to Christ in the province of Asia. Greet </a:t>
            </a:r>
            <a:r>
              <a:rPr lang="en-US" sz="1950" b="1" dirty="0">
                <a:highlight>
                  <a:srgbClr val="C00002"/>
                </a:highlight>
              </a:rPr>
              <a:t>Mary</a:t>
            </a:r>
            <a:r>
              <a:rPr lang="en-US" sz="1950" dirty="0"/>
              <a:t>, who has worked very hard for you. Greet Andronicus and </a:t>
            </a:r>
            <a:r>
              <a:rPr lang="en-US" sz="1950" b="1" dirty="0" err="1">
                <a:highlight>
                  <a:srgbClr val="C00002"/>
                </a:highlight>
              </a:rPr>
              <a:t>Junia</a:t>
            </a:r>
            <a:r>
              <a:rPr lang="en-US" sz="1950" dirty="0"/>
              <a:t>, my fellow countrymen and fellow prisoners. They are outstanding among the apostles, and they were in Christ before I was. Greet </a:t>
            </a:r>
            <a:r>
              <a:rPr lang="en-US" sz="1950" dirty="0" err="1"/>
              <a:t>Ampliatus</a:t>
            </a:r>
            <a:r>
              <a:rPr lang="en-US" sz="1950" dirty="0"/>
              <a:t>, my beloved in the Lord. Greet </a:t>
            </a:r>
            <a:r>
              <a:rPr lang="en-US" sz="1950" dirty="0" err="1"/>
              <a:t>Urbanus</a:t>
            </a:r>
            <a:r>
              <a:rPr lang="en-US" sz="1950" dirty="0"/>
              <a:t>, our fellow worker in Christ, and my beloved Stachys. Greet Apelles, who is approved in Christ. Greet those who belong to the household of </a:t>
            </a:r>
            <a:r>
              <a:rPr lang="en-US" sz="1950" dirty="0" err="1"/>
              <a:t>Aristobulus</a:t>
            </a:r>
            <a:r>
              <a:rPr lang="en-US" sz="1950" dirty="0"/>
              <a:t>. Greet </a:t>
            </a:r>
            <a:r>
              <a:rPr lang="en-US" sz="1950" dirty="0" err="1"/>
              <a:t>Herodion</a:t>
            </a:r>
            <a:r>
              <a:rPr lang="en-US" sz="1950" dirty="0"/>
              <a:t>, my fellow countryman. Greet those from the household of Narcissus who are in the Lord. Greet </a:t>
            </a:r>
            <a:r>
              <a:rPr lang="en-US" sz="1950" b="1" dirty="0" err="1">
                <a:highlight>
                  <a:srgbClr val="C00002"/>
                </a:highlight>
              </a:rPr>
              <a:t>Tryphena</a:t>
            </a:r>
            <a:r>
              <a:rPr lang="en-US" sz="1950" dirty="0"/>
              <a:t> and </a:t>
            </a:r>
            <a:r>
              <a:rPr lang="en-US" sz="1950" b="1" dirty="0">
                <a:highlight>
                  <a:srgbClr val="C00002"/>
                </a:highlight>
              </a:rPr>
              <a:t>Tryphosa</a:t>
            </a:r>
            <a:r>
              <a:rPr lang="en-US" sz="1950" dirty="0"/>
              <a:t>, women who have worked hard in the Lord. Greet my beloved </a:t>
            </a:r>
            <a:r>
              <a:rPr lang="en-US" sz="1950" b="1" dirty="0">
                <a:highlight>
                  <a:srgbClr val="C00002"/>
                </a:highlight>
              </a:rPr>
              <a:t>Persis</a:t>
            </a:r>
            <a:r>
              <a:rPr lang="en-US" sz="1950" dirty="0"/>
              <a:t>, who has worked very hard in the Lord. Greet Rufus, chosen in the Lord, and </a:t>
            </a:r>
            <a:r>
              <a:rPr lang="en-US" sz="1950" b="1" dirty="0">
                <a:highlight>
                  <a:srgbClr val="C00002"/>
                </a:highlight>
              </a:rPr>
              <a:t>his mother</a:t>
            </a:r>
            <a:r>
              <a:rPr lang="en-US" sz="1950" dirty="0"/>
              <a:t>, who has been a mother to me as well. Greet </a:t>
            </a:r>
            <a:r>
              <a:rPr lang="en-US" sz="1950" dirty="0" err="1"/>
              <a:t>Asyncritus</a:t>
            </a:r>
            <a:r>
              <a:rPr lang="en-US" sz="1950" dirty="0"/>
              <a:t>, </a:t>
            </a:r>
            <a:r>
              <a:rPr lang="en-US" sz="1950" dirty="0" err="1"/>
              <a:t>Phlegon</a:t>
            </a:r>
            <a:r>
              <a:rPr lang="en-US" sz="1950" dirty="0"/>
              <a:t>, Hermes, </a:t>
            </a:r>
            <a:r>
              <a:rPr lang="en-US" sz="1950" dirty="0" err="1"/>
              <a:t>Patrobas</a:t>
            </a:r>
            <a:r>
              <a:rPr lang="en-US" sz="1950" dirty="0"/>
              <a:t>, </a:t>
            </a:r>
            <a:r>
              <a:rPr lang="en-US" sz="1950" u="sng" dirty="0" err="1">
                <a:solidFill>
                  <a:srgbClr val="C00002"/>
                </a:solidFill>
              </a:rPr>
              <a:t>Hermas</a:t>
            </a:r>
            <a:r>
              <a:rPr lang="en-US" sz="1950" dirty="0"/>
              <a:t>, and the brothers with them. Greet </a:t>
            </a:r>
            <a:r>
              <a:rPr lang="en-US" sz="1950" dirty="0" err="1"/>
              <a:t>Philologus</a:t>
            </a:r>
            <a:r>
              <a:rPr lang="en-US" sz="1950" dirty="0"/>
              <a:t> and </a:t>
            </a:r>
            <a:r>
              <a:rPr lang="en-US" sz="1950" b="1" dirty="0">
                <a:highlight>
                  <a:srgbClr val="C00002"/>
                </a:highlight>
              </a:rPr>
              <a:t>Julia</a:t>
            </a:r>
            <a:r>
              <a:rPr lang="en-US" sz="1950" dirty="0"/>
              <a:t>, Nereus and </a:t>
            </a:r>
            <a:r>
              <a:rPr lang="en-US" sz="1950" b="1" dirty="0">
                <a:highlight>
                  <a:srgbClr val="C00002"/>
                </a:highlight>
              </a:rPr>
              <a:t>his sister</a:t>
            </a:r>
            <a:r>
              <a:rPr lang="en-US" sz="1950" dirty="0"/>
              <a:t>, and </a:t>
            </a:r>
            <a:r>
              <a:rPr lang="en-US" sz="1950" u="sng" dirty="0" err="1">
                <a:solidFill>
                  <a:srgbClr val="C00002"/>
                </a:solidFill>
              </a:rPr>
              <a:t>Olympas</a:t>
            </a:r>
            <a:r>
              <a:rPr lang="en-US" sz="1950" dirty="0"/>
              <a:t> and all the saints with them.”</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5791200"/>
            <a:ext cx="8915400" cy="914400"/>
          </a:xfrm>
        </p:spPr>
        <p:txBody>
          <a:bodyPr>
            <a:normAutofit/>
          </a:bodyPr>
          <a:lstStyle/>
          <a:p>
            <a:pPr algn="l"/>
            <a:r>
              <a:rPr lang="en-US" sz="4400" cap="all" dirty="0">
                <a:solidFill>
                  <a:srgbClr val="009EC0"/>
                </a:solidFill>
              </a:rPr>
              <a:t>Romans 16:1-15</a:t>
            </a:r>
            <a:endParaRPr lang="en-US" sz="4400" b="0" i="1" dirty="0">
              <a:solidFill>
                <a:srgbClr val="009EC0"/>
              </a:solidFill>
            </a:endParaRPr>
          </a:p>
        </p:txBody>
      </p:sp>
    </p:spTree>
    <p:extLst>
      <p:ext uri="{BB962C8B-B14F-4D97-AF65-F5344CB8AC3E}">
        <p14:creationId xmlns:p14="http://schemas.microsoft.com/office/powerpoint/2010/main" val="759745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18" r="2218"/>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a:t>
            </a:r>
            <a:r>
              <a:rPr lang="en-US" sz="3200" b="1" dirty="0">
                <a:highlight>
                  <a:srgbClr val="C00002"/>
                </a:highlight>
              </a:rPr>
              <a:t>denying the Greek gods</a:t>
            </a:r>
            <a:r>
              <a:rPr lang="en-US" sz="3200" dirty="0"/>
              <a:t> and by worshipping the crucified sophist himself and living under his laws”</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LUCIAN OF SAMISOTA</a:t>
            </a:r>
            <a:br>
              <a:rPr lang="en-US" sz="2000" b="1" dirty="0">
                <a:solidFill>
                  <a:schemeClr val="tx1"/>
                </a:solidFill>
              </a:rPr>
            </a:br>
            <a:r>
              <a:rPr lang="en-US" sz="2000" i="1" dirty="0">
                <a:solidFill>
                  <a:schemeClr val="tx1"/>
                </a:solidFill>
              </a:rPr>
              <a:t>﻿The Passing of Peregrinus, 47 </a:t>
            </a:r>
          </a:p>
        </p:txBody>
      </p:sp>
    </p:spTree>
    <p:extLst>
      <p:ext uri="{BB962C8B-B14F-4D97-AF65-F5344CB8AC3E}">
        <p14:creationId xmlns:p14="http://schemas.microsoft.com/office/powerpoint/2010/main" val="342758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critics’ responses to the church that made it difficult for Christians</a:t>
            </a:r>
          </a:p>
        </p:txBody>
      </p:sp>
      <p:sp>
        <p:nvSpPr>
          <p:cNvPr id="3" name="Text Placeholder 2"/>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190683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 these say about how women were viewed in the first century?</a:t>
            </a:r>
          </a:p>
        </p:txBody>
      </p:sp>
      <p:sp>
        <p:nvSpPr>
          <p:cNvPr id="3" name="Text Placeholder 2"/>
          <p:cNvSpPr>
            <a:spLocks noGrp="1"/>
          </p:cNvSpPr>
          <p:nvPr>
            <p:ph type="body" sz="quarter" idx="13"/>
          </p:nvPr>
        </p:nvSpPr>
        <p:spPr/>
        <p:txBody>
          <a:bodyPr/>
          <a:lstStyle/>
          <a:p>
            <a:r>
              <a:rPr lang="en-US" dirty="0"/>
              <a:t>4</a:t>
            </a:r>
          </a:p>
        </p:txBody>
      </p:sp>
    </p:spTree>
    <p:extLst>
      <p:ext uri="{BB962C8B-B14F-4D97-AF65-F5344CB8AC3E}">
        <p14:creationId xmlns:p14="http://schemas.microsoft.com/office/powerpoint/2010/main" val="220023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“But their words seemed like nonsense to them, and </a:t>
            </a:r>
            <a:r>
              <a:rPr lang="en-US" b="1" dirty="0">
                <a:highlight>
                  <a:srgbClr val="C00002"/>
                </a:highlight>
              </a:rPr>
              <a:t>they did not believe the women</a:t>
            </a:r>
            <a:r>
              <a:rPr lang="en-US"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Luke 24:11</a:t>
            </a:r>
            <a:endParaRPr lang="en-US" sz="4400" b="0" i="1" dirty="0">
              <a:solidFill>
                <a:srgbClr val="009EC0"/>
              </a:solidFill>
            </a:endParaRPr>
          </a:p>
        </p:txBody>
      </p:sp>
    </p:spTree>
    <p:extLst>
      <p:ext uri="{BB962C8B-B14F-4D97-AF65-F5344CB8AC3E}">
        <p14:creationId xmlns:p14="http://schemas.microsoft.com/office/powerpoint/2010/main" val="387038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B100491B-5E94-7844-8A89-03E52214B0F2}"/>
              </a:ext>
            </a:extLst>
          </p:cNvPr>
          <p:cNvGrpSpPr/>
          <p:nvPr/>
        </p:nvGrpSpPr>
        <p:grpSpPr>
          <a:xfrm>
            <a:off x="533400" y="2895600"/>
            <a:ext cx="8001000" cy="685800"/>
            <a:chOff x="533400" y="2895600"/>
            <a:chExt cx="8001000" cy="685800"/>
          </a:xfrm>
        </p:grpSpPr>
        <p:sp>
          <p:nvSpPr>
            <p:cNvPr id="21" name="Oval 20">
              <a:extLst>
                <a:ext uri="{FF2B5EF4-FFF2-40B4-BE49-F238E27FC236}">
                  <a16:creationId xmlns:a16="http://schemas.microsoft.com/office/drawing/2014/main" id="{2D793611-2002-2941-A1A3-9144CD2357AF}"/>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22" name="Rectangle 21">
              <a:extLst>
                <a:ext uri="{FF2B5EF4-FFF2-40B4-BE49-F238E27FC236}">
                  <a16:creationId xmlns:a16="http://schemas.microsoft.com/office/drawing/2014/main" id="{4CEEE6E8-900F-7442-88A0-C55E4ED2151E}"/>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New Testament is best understood </a:t>
              </a:r>
              <a:r>
                <a:rPr lang="en-US" sz="2400" b="1" dirty="0">
                  <a:solidFill>
                    <a:schemeClr val="tx1"/>
                  </a:solidFill>
                  <a:highlight>
                    <a:srgbClr val="C00002"/>
                  </a:highlight>
                </a:rPr>
                <a:t>within a Jewish context</a:t>
              </a:r>
            </a:p>
          </p:txBody>
        </p:sp>
      </p:grpSp>
      <p:grpSp>
        <p:nvGrpSpPr>
          <p:cNvPr id="23" name="Group 22">
            <a:extLst>
              <a:ext uri="{FF2B5EF4-FFF2-40B4-BE49-F238E27FC236}">
                <a16:creationId xmlns:a16="http://schemas.microsoft.com/office/drawing/2014/main" id="{1156D6FF-8EAC-C64C-BABB-BFFBADB3F192}"/>
              </a:ext>
            </a:extLst>
          </p:cNvPr>
          <p:cNvGrpSpPr/>
          <p:nvPr/>
        </p:nvGrpSpPr>
        <p:grpSpPr>
          <a:xfrm>
            <a:off x="533400" y="1833265"/>
            <a:ext cx="8001000" cy="685800"/>
            <a:chOff x="533400" y="1833265"/>
            <a:chExt cx="8001000" cy="685800"/>
          </a:xfrm>
        </p:grpSpPr>
        <p:sp>
          <p:nvSpPr>
            <p:cNvPr id="24" name="Oval 23">
              <a:extLst>
                <a:ext uri="{FF2B5EF4-FFF2-40B4-BE49-F238E27FC236}">
                  <a16:creationId xmlns:a16="http://schemas.microsoft.com/office/drawing/2014/main" id="{DC2DA44D-2304-E94C-A639-94628468A4D6}"/>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E47BC561-7239-1249-9695-F8CA0F33404D}"/>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Jews had sophisticated teaching methods designed to </a:t>
              </a:r>
              <a:r>
                <a:rPr lang="en-US" sz="2400" b="1" dirty="0">
                  <a:solidFill>
                    <a:schemeClr val="tx1"/>
                  </a:solidFill>
                  <a:highlight>
                    <a:srgbClr val="C00002"/>
                  </a:highlight>
                </a:rPr>
                <a:t>improve memorization </a:t>
              </a:r>
            </a:p>
          </p:txBody>
        </p:sp>
      </p:grpSp>
      <p:grpSp>
        <p:nvGrpSpPr>
          <p:cNvPr id="26" name="Group 25">
            <a:extLst>
              <a:ext uri="{FF2B5EF4-FFF2-40B4-BE49-F238E27FC236}">
                <a16:creationId xmlns:a16="http://schemas.microsoft.com/office/drawing/2014/main" id="{82BAC807-49F5-6C42-9A21-3EFF2F7E7984}"/>
              </a:ext>
            </a:extLst>
          </p:cNvPr>
          <p:cNvGrpSpPr/>
          <p:nvPr/>
        </p:nvGrpSpPr>
        <p:grpSpPr>
          <a:xfrm>
            <a:off x="533400" y="3957935"/>
            <a:ext cx="8001000" cy="1452266"/>
            <a:chOff x="533400" y="2895600"/>
            <a:chExt cx="8001000" cy="1452266"/>
          </a:xfrm>
        </p:grpSpPr>
        <p:sp>
          <p:nvSpPr>
            <p:cNvPr id="27" name="Oval 26">
              <a:extLst>
                <a:ext uri="{FF2B5EF4-FFF2-40B4-BE49-F238E27FC236}">
                  <a16:creationId xmlns:a16="http://schemas.microsoft.com/office/drawing/2014/main" id="{36C7B09C-EC0C-9649-AAD3-623AA1D84237}"/>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28" name="Rectangle 27">
              <a:extLst>
                <a:ext uri="{FF2B5EF4-FFF2-40B4-BE49-F238E27FC236}">
                  <a16:creationId xmlns:a16="http://schemas.microsoft.com/office/drawing/2014/main" id="{6865C23F-BB43-594E-BFE8-0CE81B887646}"/>
                </a:ext>
              </a:extLst>
            </p:cNvPr>
            <p:cNvSpPr/>
            <p:nvPr/>
          </p:nvSpPr>
          <p:spPr>
            <a:xfrm>
              <a:off x="1447800" y="2895600"/>
              <a:ext cx="7086600" cy="1452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Jesus used many Jewish teaching methods:</a:t>
              </a:r>
            </a:p>
            <a:p>
              <a:pPr marL="457200" indent="-457200">
                <a:buFont typeface="+mj-lt"/>
                <a:buAutoNum type="arabicPeriod"/>
              </a:pPr>
              <a:r>
                <a:rPr lang="en-US" sz="2400" dirty="0">
                  <a:solidFill>
                    <a:schemeClr val="tx1"/>
                  </a:solidFill>
                </a:rPr>
                <a:t>Object lessons</a:t>
              </a:r>
            </a:p>
            <a:p>
              <a:pPr marL="457200" indent="-457200">
                <a:buFont typeface="+mj-lt"/>
                <a:buAutoNum type="arabicPeriod"/>
              </a:pPr>
              <a:r>
                <a:rPr lang="en-US" sz="2400" dirty="0">
                  <a:solidFill>
                    <a:schemeClr val="tx1"/>
                  </a:solidFill>
                </a:rPr>
                <a:t>Parables</a:t>
              </a:r>
            </a:p>
            <a:p>
              <a:pPr marL="457200" indent="-457200">
                <a:buFont typeface="+mj-lt"/>
                <a:buAutoNum type="arabicPeriod"/>
              </a:pPr>
              <a:r>
                <a:rPr lang="en-US" sz="2400" dirty="0">
                  <a:solidFill>
                    <a:schemeClr val="tx1"/>
                  </a:solidFill>
                </a:rPr>
                <a:t>Chiastic structures</a:t>
              </a:r>
            </a:p>
          </p:txBody>
        </p:sp>
      </p:grpSp>
    </p:spTree>
    <p:extLst>
      <p:ext uri="{BB962C8B-B14F-4D97-AF65-F5344CB8AC3E}">
        <p14:creationId xmlns:p14="http://schemas.microsoft.com/office/powerpoint/2010/main" val="227097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3600" dirty="0"/>
              <a:t>“And these are they which are not qualified [to be witnesses or judges]: A dice player, a usurer, pigeon racers, or traffickers in Seventh Year produce, and slaves. This is the general rule: any testimony for which </a:t>
            </a:r>
            <a:r>
              <a:rPr lang="en-US" sz="3600" b="1" dirty="0">
                <a:highlight>
                  <a:srgbClr val="C00002"/>
                </a:highlight>
              </a:rPr>
              <a:t>a woman is not qualified, they too are not qualified</a:t>
            </a:r>
            <a:r>
              <a:rPr lang="en-US" sz="3600"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Mishnah Rosh Hashanah 1:8</a:t>
            </a:r>
            <a:endParaRPr lang="en-US" sz="4400" b="0" i="1" dirty="0">
              <a:solidFill>
                <a:srgbClr val="009EC0"/>
              </a:solidFill>
            </a:endParaRPr>
          </a:p>
        </p:txBody>
      </p:sp>
    </p:spTree>
    <p:extLst>
      <p:ext uri="{BB962C8B-B14F-4D97-AF65-F5344CB8AC3E}">
        <p14:creationId xmlns:p14="http://schemas.microsoft.com/office/powerpoint/2010/main" val="20236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“But let not a single witness be credited, but three, or two at the least, and those such whose testimony is confirmed by their good lives.”</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4.8.15</a:t>
            </a:r>
          </a:p>
        </p:txBody>
      </p:sp>
    </p:spTree>
    <p:extLst>
      <p:ext uri="{BB962C8B-B14F-4D97-AF65-F5344CB8AC3E}">
        <p14:creationId xmlns:p14="http://schemas.microsoft.com/office/powerpoint/2010/main" val="9686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246769"/>
          </a:xfrm>
          <a:prstGeom prst="rect">
            <a:avLst/>
          </a:prstGeom>
          <a:noFill/>
        </p:spPr>
        <p:txBody>
          <a:bodyPr wrap="square" rtlCol="0">
            <a:spAutoFit/>
          </a:bodyPr>
          <a:lstStyle/>
          <a:p>
            <a:r>
              <a:rPr lang="en-US" sz="2800" dirty="0"/>
              <a:t>“But </a:t>
            </a:r>
            <a:r>
              <a:rPr lang="en-US" sz="2800" b="1" dirty="0">
                <a:highlight>
                  <a:srgbClr val="C00002"/>
                </a:highlight>
              </a:rPr>
              <a:t>let not the testimony of women be admitted</a:t>
            </a:r>
            <a:r>
              <a:rPr lang="en-US" sz="2800" dirty="0"/>
              <a:t>, on account of the levity and boldness of their sex”</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4.8.15</a:t>
            </a:r>
          </a:p>
        </p:txBody>
      </p:sp>
    </p:spTree>
    <p:extLst>
      <p:ext uri="{BB962C8B-B14F-4D97-AF65-F5344CB8AC3E}">
        <p14:creationId xmlns:p14="http://schemas.microsoft.com/office/powerpoint/2010/main" val="271250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other kind of things would have made the Gospel at the time?</a:t>
            </a:r>
          </a:p>
        </p:txBody>
      </p:sp>
      <p:sp>
        <p:nvSpPr>
          <p:cNvPr id="3" name="Text Placeholder 2"/>
          <p:cNvSpPr>
            <a:spLocks noGrp="1"/>
          </p:cNvSpPr>
          <p:nvPr>
            <p:ph type="body" sz="quarter" idx="13"/>
          </p:nvPr>
        </p:nvSpPr>
        <p:spPr/>
        <p:txBody>
          <a:bodyPr/>
          <a:lstStyle/>
          <a:p>
            <a:r>
              <a:rPr lang="en-US" dirty="0"/>
              <a:t>5</a:t>
            </a:r>
          </a:p>
        </p:txBody>
      </p:sp>
    </p:spTree>
    <p:extLst>
      <p:ext uri="{BB962C8B-B14F-4D97-AF65-F5344CB8AC3E}">
        <p14:creationId xmlns:p14="http://schemas.microsoft.com/office/powerpoint/2010/main" val="213953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37" r="2333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1569660"/>
          </a:xfrm>
          <a:prstGeom prst="rect">
            <a:avLst/>
          </a:prstGeom>
          <a:noFill/>
        </p:spPr>
        <p:txBody>
          <a:bodyPr wrap="square" rtlCol="0">
            <a:spAutoFit/>
          </a:bodyPr>
          <a:lstStyle/>
          <a:p>
            <a:r>
              <a:rPr lang="en-US" sz="3200" dirty="0"/>
              <a:t>“Christian Apologists had to argue for their lives.”</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LARRY HURTADO</a:t>
            </a:r>
            <a:br>
              <a:rPr lang="en-US" sz="2000" b="1" dirty="0">
                <a:solidFill>
                  <a:schemeClr val="tx1"/>
                </a:solidFill>
              </a:rPr>
            </a:br>
            <a:r>
              <a:rPr lang="en-US" sz="2000" i="1" dirty="0">
                <a:solidFill>
                  <a:schemeClr val="tx1"/>
                </a:solidFill>
              </a:rPr>
              <a:t>Destroyer of the gods (page 2)</a:t>
            </a:r>
            <a:br>
              <a:rPr lang="en-US" sz="2000" i="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27815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3962401"/>
            <a:ext cx="8001000" cy="1059330"/>
            <a:chOff x="533400" y="2895600"/>
            <a:chExt cx="8001000" cy="105933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1059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church </a:t>
              </a:r>
              <a:r>
                <a:rPr lang="en-US" sz="2400" b="1" dirty="0">
                  <a:solidFill>
                    <a:schemeClr val="tx1"/>
                  </a:solidFill>
                  <a:highlight>
                    <a:srgbClr val="C00002"/>
                  </a:highlight>
                </a:rPr>
                <a:t>faced immediate &amp; serious persecution</a:t>
              </a:r>
              <a:r>
                <a:rPr lang="en-US" sz="2400" dirty="0">
                  <a:solidFill>
                    <a:schemeClr val="tx1"/>
                  </a:solidFill>
                </a:rPr>
                <a:t>:</a:t>
              </a:r>
            </a:p>
            <a:p>
              <a:pPr marL="457200" indent="-457200">
                <a:buFont typeface="+mj-lt"/>
                <a:buAutoNum type="arabicPeriod"/>
              </a:pPr>
              <a:r>
                <a:rPr lang="en-US" sz="2400" dirty="0">
                  <a:solidFill>
                    <a:schemeClr val="tx1"/>
                  </a:solidFill>
                </a:rPr>
                <a:t>Jewish leadership (where the church began)</a:t>
              </a:r>
            </a:p>
            <a:p>
              <a:pPr marL="457200" indent="-457200">
                <a:buFont typeface="+mj-lt"/>
                <a:buAutoNum type="arabicPeriod"/>
              </a:pPr>
              <a:r>
                <a:rPr lang="en-US" sz="2400" dirty="0">
                  <a:solidFill>
                    <a:schemeClr val="tx1"/>
                  </a:solidFill>
                </a:rPr>
                <a:t>Roman empire (the superpower of the day)</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4"/>
            <a:ext cx="8001000" cy="1755603"/>
            <a:chOff x="533400" y="1833264"/>
            <a:chExt cx="8001000" cy="1755603"/>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4"/>
              <a:ext cx="7086600" cy="1755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Gospel was </a:t>
              </a:r>
              <a:r>
                <a:rPr lang="en-US" sz="2400" b="1" dirty="0">
                  <a:solidFill>
                    <a:schemeClr val="tx1"/>
                  </a:solidFill>
                  <a:highlight>
                    <a:srgbClr val="C00002"/>
                  </a:highlight>
                </a:rPr>
                <a:t>radically counter-cultural</a:t>
              </a:r>
              <a:r>
                <a:rPr lang="en-US" sz="2400" dirty="0">
                  <a:solidFill>
                    <a:schemeClr val="tx1"/>
                  </a:solidFill>
                </a:rPr>
                <a:t> in the first century:</a:t>
              </a:r>
            </a:p>
            <a:p>
              <a:pPr marL="457200" indent="-457200">
                <a:buFont typeface="+mj-lt"/>
                <a:buAutoNum type="arabicPeriod"/>
              </a:pPr>
              <a:r>
                <a:rPr lang="en-US" sz="2400" dirty="0">
                  <a:solidFill>
                    <a:schemeClr val="tx1"/>
                  </a:solidFill>
                </a:rPr>
                <a:t>Treatment of women (especially as sources)</a:t>
              </a:r>
            </a:p>
            <a:p>
              <a:pPr marL="457200" indent="-457200">
                <a:buFont typeface="+mj-lt"/>
                <a:buAutoNum type="arabicPeriod"/>
              </a:pPr>
              <a:r>
                <a:rPr lang="en-US" sz="2400" dirty="0">
                  <a:solidFill>
                    <a:schemeClr val="tx1"/>
                  </a:solidFill>
                </a:rPr>
                <a:t>Belief in exclusive worship of Jesus as God</a:t>
              </a:r>
            </a:p>
            <a:p>
              <a:pPr marL="457200" indent="-457200">
                <a:buFont typeface="+mj-lt"/>
                <a:buAutoNum type="arabicPeriod"/>
              </a:pPr>
              <a:r>
                <a:rPr lang="en-US" sz="2400" dirty="0">
                  <a:solidFill>
                    <a:schemeClr val="tx1"/>
                  </a:solidFill>
                </a:rPr>
                <a:t>Belief in Jesus despite the shame of crucifixion</a:t>
              </a:r>
            </a:p>
          </p:txBody>
        </p:sp>
      </p:grpSp>
      <p:grpSp>
        <p:nvGrpSpPr>
          <p:cNvPr id="14" name="Group 13">
            <a:extLst>
              <a:ext uri="{FF2B5EF4-FFF2-40B4-BE49-F238E27FC236}">
                <a16:creationId xmlns:a16="http://schemas.microsoft.com/office/drawing/2014/main" id="{F0A87E3B-646D-1E41-9334-E8ECC604DF38}"/>
              </a:ext>
            </a:extLst>
          </p:cNvPr>
          <p:cNvGrpSpPr/>
          <p:nvPr/>
        </p:nvGrpSpPr>
        <p:grpSpPr>
          <a:xfrm>
            <a:off x="533400" y="5334000"/>
            <a:ext cx="8001000" cy="685800"/>
            <a:chOff x="533400" y="2895600"/>
            <a:chExt cx="8001000" cy="685800"/>
          </a:xfrm>
        </p:grpSpPr>
        <p:sp>
          <p:nvSpPr>
            <p:cNvPr id="15" name="Oval 14">
              <a:extLst>
                <a:ext uri="{FF2B5EF4-FFF2-40B4-BE49-F238E27FC236}">
                  <a16:creationId xmlns:a16="http://schemas.microsoft.com/office/drawing/2014/main" id="{602F0422-D845-1E4E-A7C5-B2069A212A2E}"/>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6" name="Rectangle 15">
              <a:extLst>
                <a:ext uri="{FF2B5EF4-FFF2-40B4-BE49-F238E27FC236}">
                  <a16:creationId xmlns:a16="http://schemas.microsoft.com/office/drawing/2014/main" id="{93230A02-C278-BF4F-B7D5-75C53BF2251C}"/>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Jesus’ resurrection is the best explanation</a:t>
              </a:r>
              <a:r>
                <a:rPr lang="en-US" sz="2400" dirty="0">
                  <a:solidFill>
                    <a:schemeClr val="tx1"/>
                  </a:solidFill>
                </a:rPr>
                <a:t> for the radical growth of the church </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266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Discuss the distinctive attributes of Christianity (such that it got it criticism from the culture)</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1384995"/>
            <a:chOff x="304800" y="4648200"/>
            <a:chExt cx="8724901" cy="1384995"/>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1384995"/>
            </a:xfrm>
            <a:prstGeom prst="rect">
              <a:avLst/>
            </a:prstGeom>
            <a:noFill/>
          </p:spPr>
          <p:txBody>
            <a:bodyPr wrap="square" rtlCol="0">
              <a:spAutoFit/>
            </a:bodyPr>
            <a:lstStyle/>
            <a:p>
              <a:r>
                <a:rPr lang="en-US" sz="2800" dirty="0"/>
                <a:t>To show that a naturalistic explanation of the church’s growth is insufficient, and that Jesus’ resurrection is the best explanation</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209549" y="4343400"/>
            <a:ext cx="8724901" cy="1815882"/>
            <a:chOff x="304800" y="4648200"/>
            <a:chExt cx="8724901" cy="1815882"/>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1815882"/>
            </a:xfrm>
            <a:prstGeom prst="rect">
              <a:avLst/>
            </a:prstGeom>
            <a:noFill/>
          </p:spPr>
          <p:txBody>
            <a:bodyPr wrap="square" rtlCol="0">
              <a:spAutoFit/>
            </a:bodyPr>
            <a:lstStyle/>
            <a:p>
              <a:r>
                <a:rPr lang="en-US" sz="2800" dirty="0"/>
                <a:t>By showing the church was counter-cultural:</a:t>
              </a:r>
            </a:p>
            <a:p>
              <a:pPr marL="457200" indent="-457200">
                <a:buFont typeface="+mj-lt"/>
                <a:buAutoNum type="arabicPeriod"/>
              </a:pPr>
              <a:r>
                <a:rPr lang="en-US" sz="2800" dirty="0"/>
                <a:t>Treatment of women (especially as sources)</a:t>
              </a:r>
            </a:p>
            <a:p>
              <a:pPr marL="457200" indent="-457200">
                <a:buFont typeface="+mj-lt"/>
                <a:buAutoNum type="arabicPeriod"/>
              </a:pPr>
              <a:r>
                <a:rPr lang="en-US" sz="2800" dirty="0"/>
                <a:t>Belief in exclusive worship of Jesus as God</a:t>
              </a:r>
            </a:p>
            <a:p>
              <a:pPr marL="457200" indent="-457200">
                <a:buFont typeface="+mj-lt"/>
                <a:buAutoNum type="arabicPeriod"/>
              </a:pPr>
              <a:r>
                <a:rPr lang="en-US" sz="2800" dirty="0"/>
                <a:t>Belief in Jesus despite the shame of crucifixion</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4489818"/>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398978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Detail how crucifixion was viewed by Jews and Gentiles in the first century</a:t>
            </a:r>
          </a:p>
        </p:txBody>
      </p:sp>
      <p:sp>
        <p:nvSpPr>
          <p:cNvPr id="3" name="Text Placeholder 2"/>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2094317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26" b="6326"/>
          <a:stretch/>
        </p:blipFill>
        <p:spPr bwMode="auto">
          <a:xfrm>
            <a:off x="2642616" y="10"/>
            <a:ext cx="7754744" cy="81800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539430"/>
          </a:xfrm>
          <a:prstGeom prst="rect">
            <a:avLst/>
          </a:prstGeom>
          <a:noFill/>
        </p:spPr>
        <p:txBody>
          <a:bodyPr wrap="square" rtlCol="0">
            <a:spAutoFit/>
          </a:bodyPr>
          <a:lstStyle/>
          <a:p>
            <a:r>
              <a:rPr lang="en-US" sz="3100" dirty="0"/>
              <a:t>“They say that our madness consists in the fact that we put a crucified man in second place after the unchangeable and eternal God”</a:t>
            </a:r>
            <a:endParaRPr lang="en-US" sz="3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Justin Martyr (150 A.D.)</a:t>
            </a:r>
            <a:br>
              <a:rPr lang="en-US" sz="2000" b="1" dirty="0">
                <a:solidFill>
                  <a:schemeClr val="tx1"/>
                </a:solidFill>
              </a:rPr>
            </a:br>
            <a:r>
              <a:rPr lang="en-US" sz="2000" i="1" dirty="0">
                <a:solidFill>
                  <a:schemeClr val="tx1"/>
                </a:solidFill>
              </a:rPr>
              <a:t>Apology, 13:4</a:t>
            </a:r>
          </a:p>
        </p:txBody>
      </p:sp>
    </p:spTree>
    <p:extLst>
      <p:ext uri="{BB962C8B-B14F-4D97-AF65-F5344CB8AC3E}">
        <p14:creationId xmlns:p14="http://schemas.microsoft.com/office/powerpoint/2010/main" val="42260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75" r="18375"/>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54682"/>
          </a:xfrm>
          <a:prstGeom prst="rect">
            <a:avLst/>
          </a:prstGeom>
          <a:noFill/>
        </p:spPr>
        <p:txBody>
          <a:bodyPr wrap="square" rtlCol="0">
            <a:spAutoFit/>
          </a:bodyPr>
          <a:lstStyle/>
          <a:p>
            <a:r>
              <a:rPr lang="en-US" sz="2750" dirty="0"/>
              <a:t>“our pictures of the savage death of Jesus are the product of religious imagination and idealization. In reality, </a:t>
            </a:r>
            <a:r>
              <a:rPr lang="en-US" sz="2750" b="1" dirty="0">
                <a:highlight>
                  <a:srgbClr val="C00002"/>
                </a:highlight>
              </a:rPr>
              <a:t>he must have been ghastly to behold</a:t>
            </a:r>
            <a:r>
              <a:rPr lang="en-US" sz="2750" dirty="0"/>
              <a:t>.”</a:t>
            </a:r>
            <a:endParaRPr lang="en-US" sz="275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THE NEW YORKER</a:t>
            </a:r>
          </a:p>
          <a:p>
            <a:r>
              <a:rPr lang="en-US" sz="2000" i="1" dirty="0">
                <a:solidFill>
                  <a:schemeClr val="tx1"/>
                </a:solidFill>
              </a:rPr>
              <a:t>The woman behind the camera at Abu Ghraib</a:t>
            </a:r>
          </a:p>
          <a:p>
            <a:r>
              <a:rPr lang="en-US" sz="900" i="1" dirty="0">
                <a:solidFill>
                  <a:schemeClr val="tx1"/>
                </a:solidFill>
              </a:rPr>
              <a:t> </a:t>
            </a:r>
          </a:p>
          <a:p>
            <a:r>
              <a:rPr lang="en-US" sz="2000" i="1" dirty="0">
                <a:solidFill>
                  <a:schemeClr val="bg1">
                    <a:lumMod val="50000"/>
                    <a:lumOff val="50000"/>
                  </a:schemeClr>
                </a:solidFill>
              </a:rPr>
              <a:t>By Philip </a:t>
            </a:r>
            <a:r>
              <a:rPr lang="en-US" sz="2000" i="1" dirty="0" err="1">
                <a:solidFill>
                  <a:schemeClr val="bg1">
                    <a:lumMod val="50000"/>
                    <a:lumOff val="50000"/>
                  </a:schemeClr>
                </a:solidFill>
              </a:rPr>
              <a:t>Gourevitch</a:t>
            </a:r>
            <a:r>
              <a:rPr lang="en-US" sz="2000" i="1" dirty="0">
                <a:solidFill>
                  <a:schemeClr val="bg1">
                    <a:lumMod val="50000"/>
                    <a:lumOff val="50000"/>
                  </a:schemeClr>
                </a:solidFill>
              </a:rPr>
              <a:t> and Errol Morris</a:t>
            </a:r>
            <a:br>
              <a:rPr lang="en-US" sz="2000" i="1" dirty="0">
                <a:solidFill>
                  <a:schemeClr val="tx1"/>
                </a:solidFill>
              </a:rPr>
            </a:br>
            <a:r>
              <a:rPr lang="en-US" sz="2000" i="1" dirty="0">
                <a:solidFill>
                  <a:schemeClr val="bg1">
                    <a:lumMod val="50000"/>
                    <a:lumOff val="50000"/>
                  </a:schemeClr>
                </a:solidFill>
              </a:rPr>
              <a:t>March 17, 2008</a:t>
            </a:r>
          </a:p>
        </p:txBody>
      </p:sp>
    </p:spTree>
    <p:extLst>
      <p:ext uri="{BB962C8B-B14F-4D97-AF65-F5344CB8AC3E}">
        <p14:creationId xmlns:p14="http://schemas.microsoft.com/office/powerpoint/2010/main" val="109113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2739438" y="10"/>
            <a:ext cx="6404562" cy="69632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539430"/>
          </a:xfrm>
          <a:prstGeom prst="rect">
            <a:avLst/>
          </a:prstGeom>
          <a:noFill/>
        </p:spPr>
        <p:txBody>
          <a:bodyPr wrap="square" rtlCol="0">
            <a:spAutoFit/>
          </a:bodyPr>
          <a:lstStyle/>
          <a:p>
            <a:r>
              <a:rPr lang="en-US" sz="3100" dirty="0"/>
              <a:t>“the mocking and jeering that accompanied crucifixion were not only allowed, </a:t>
            </a:r>
            <a:r>
              <a:rPr lang="en-US" sz="3100" b="1" dirty="0">
                <a:highlight>
                  <a:srgbClr val="C00002"/>
                </a:highlight>
              </a:rPr>
              <a:t>they were part of the spectacle</a:t>
            </a:r>
            <a:r>
              <a:rPr lang="en-US" sz="3100" dirty="0"/>
              <a:t>”</a:t>
            </a:r>
            <a:endParaRPr lang="en-US" sz="3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FLEMING RUTLEDGE</a:t>
            </a:r>
            <a:br>
              <a:rPr lang="en-US" sz="2000" b="1" dirty="0">
                <a:solidFill>
                  <a:schemeClr val="tx1"/>
                </a:solidFill>
              </a:rPr>
            </a:br>
            <a:r>
              <a:rPr lang="en-US" sz="2000" i="1" dirty="0">
                <a:solidFill>
                  <a:schemeClr val="tx1"/>
                </a:solidFill>
              </a:rPr>
              <a:t>The Crucifixion (page 92)</a:t>
            </a:r>
          </a:p>
        </p:txBody>
      </p:sp>
    </p:spTree>
    <p:extLst>
      <p:ext uri="{BB962C8B-B14F-4D97-AF65-F5344CB8AC3E}">
        <p14:creationId xmlns:p14="http://schemas.microsoft.com/office/powerpoint/2010/main" val="77268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7.40741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186" b="1518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“﻿on your own showing, your Logos is not a pure and holy Logos, but </a:t>
            </a:r>
            <a:r>
              <a:rPr lang="en-US" sz="3200" b="1" dirty="0">
                <a:highlight>
                  <a:srgbClr val="C00002"/>
                </a:highlight>
              </a:rPr>
              <a:t>a man most shameful who was crucified</a:t>
            </a:r>
            <a:r>
              <a:rPr lang="en-US" sz="3200" dirty="0"/>
              <a:t>.”</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CELSUS</a:t>
            </a:r>
          </a:p>
          <a:p>
            <a:r>
              <a:rPr lang="en-US" sz="2000" i="1" dirty="0">
                <a:solidFill>
                  <a:schemeClr val="tx1"/>
                </a:solidFill>
              </a:rPr>
              <a:t>The Fragments of </a:t>
            </a:r>
            <a:r>
              <a:rPr lang="en-US" sz="2000" i="1" dirty="0" err="1">
                <a:solidFill>
                  <a:schemeClr val="tx1"/>
                </a:solidFill>
              </a:rPr>
              <a:t>Celsus</a:t>
            </a:r>
            <a:r>
              <a:rPr lang="en-US" sz="2000" i="1" dirty="0">
                <a:solidFill>
                  <a:schemeClr val="tx1"/>
                </a:solidFill>
              </a:rPr>
              <a:t> (page 8)</a:t>
            </a:r>
            <a:endParaRPr lang="en-US" sz="900" i="1" dirty="0">
              <a:solidFill>
                <a:schemeClr val="tx1"/>
              </a:solidFill>
            </a:endParaRPr>
          </a:p>
        </p:txBody>
      </p:sp>
    </p:spTree>
    <p:extLst>
      <p:ext uri="{BB962C8B-B14F-4D97-AF65-F5344CB8AC3E}">
        <p14:creationId xmlns:p14="http://schemas.microsoft.com/office/powerpoint/2010/main" val="140507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what ways did the Gospel differ from the expectations and traditions within the first century?</a:t>
            </a:r>
          </a:p>
        </p:txBody>
      </p:sp>
      <p:sp>
        <p:nvSpPr>
          <p:cNvPr id="3" name="Text Placeholder 2"/>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3868073588"/>
      </p:ext>
    </p:extLst>
  </p:cSld>
  <p:clrMapOvr>
    <a:masterClrMapping/>
  </p:clrMapOvr>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1869</TotalTime>
  <Words>1149</Words>
  <Application>Microsoft Macintosh PowerPoint</Application>
  <PresentationFormat>On-screen Show (4:3)</PresentationFormat>
  <Paragraphs>88</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Avenir Book</vt:lpstr>
      <vt:lpstr>Calibri</vt:lpstr>
      <vt:lpstr>Gabriola</vt:lpstr>
      <vt:lpstr>Office Theme</vt:lpstr>
      <vt:lpstr>APOLOGETICS</vt:lpstr>
      <vt:lpstr>PowerPoint Presentation</vt:lpstr>
      <vt:lpstr>PowerPoint Presentation</vt:lpstr>
      <vt:lpstr>Detail how crucifixion was viewed by Jews and Gentiles in the first century</vt:lpstr>
      <vt:lpstr>PowerPoint Presentation</vt:lpstr>
      <vt:lpstr>PowerPoint Presentation</vt:lpstr>
      <vt:lpstr>PowerPoint Presentation</vt:lpstr>
      <vt:lpstr>PowerPoint Presentation</vt:lpstr>
      <vt:lpstr>In what ways did the Gospel differ from the expectations and traditions within the first century?</vt:lpstr>
      <vt:lpstr>PowerPoint Presentation</vt:lpstr>
      <vt:lpstr>PowerPoint Presentation</vt:lpstr>
      <vt:lpstr>PowerPoint Presentation</vt:lpstr>
      <vt:lpstr>PowerPoint Presentation</vt:lpstr>
      <vt:lpstr>PowerPoint Presentation</vt:lpstr>
      <vt:lpstr>“I commend to you our sister Phoebe, a servant of the church in Cenchrea. Welcome her in the Lord in a manner worthy of the saints, and assist her with anything she may need from you. For she has been a great help to many people, including me. Greet Prisca and Aquila, my fellow workers in Christ Jesus, who have risked their lives for me. Not only I but all the churches of the Gentiles are grateful to them. Greet also the church that meets at their house. Greet my beloved Epenetus, who was the first convert to Christ in the province of Asia. Greet Mary, who has worked very hard for you. Greet Andronicus and Junia, my fellow countrymen and fellow prisoners. They are outstanding among the apostles, and they were in Christ before I was. Greet Ampliatus, my beloved in the Lord. Greet Urbanus, our fellow worker in Christ, and my beloved Stachys. Greet Apelles, who is approved in Christ. Greet those who belong to the household of Aristobulus. Greet Herodion, my fellow countryman. Greet those from the household of Narcissus who are in the Lord. Greet Tryphena and Tryphosa, women who have worked hard in the Lord. Greet my beloved Persis, who has worked very hard in the Lord. Greet Rufus, chosen in the Lord, and his mother, who has been a mother to me as well. Greet Asyncritus, Phlegon, Hermes, Patrobas, Hermas, and the brothers with them. Greet Philologus and Julia, Nereus and his sister, and Olympas and all the saints with them.”</vt:lpstr>
      <vt:lpstr>PowerPoint Presentation</vt:lpstr>
      <vt:lpstr>Document critics’ responses to the church that made it difficult for Christians</vt:lpstr>
      <vt:lpstr>What do these say about how women were viewed in the first century?</vt:lpstr>
      <vt:lpstr>“But their words seemed like nonsense to them, and they did not believe the women”</vt:lpstr>
      <vt:lpstr>“And these are they which are not qualified [to be witnesses or judges]: A dice player, a usurer, pigeon racers, or traffickers in Seventh Year produce, and slaves. This is the general rule: any testimony for which a woman is not qualified, they too are not qualified.”</vt:lpstr>
      <vt:lpstr>PowerPoint Presentation</vt:lpstr>
      <vt:lpstr>PowerPoint Presentation</vt:lpstr>
      <vt:lpstr>What other kind of things would have made the Gospel at the time?</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Luke</dc:creator>
  <cp:lastModifiedBy>Luke Murphey</cp:lastModifiedBy>
  <cp:revision>115</cp:revision>
  <dcterms:created xsi:type="dcterms:W3CDTF">2010-07-14T22:15:37Z</dcterms:created>
  <dcterms:modified xsi:type="dcterms:W3CDTF">2020-11-04T05:49:34Z</dcterms:modified>
</cp:coreProperties>
</file>